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0" r:id="rId3"/>
    <p:sldId id="268" r:id="rId4"/>
    <p:sldId id="261" r:id="rId5"/>
    <p:sldId id="263" r:id="rId6"/>
    <p:sldId id="264" r:id="rId7"/>
    <p:sldId id="262" r:id="rId8"/>
    <p:sldId id="256" r:id="rId9"/>
    <p:sldId id="257" r:id="rId10"/>
    <p:sldId id="259" r:id="rId11"/>
    <p:sldId id="265" r:id="rId12"/>
    <p:sldId id="266" r:id="rId13"/>
    <p:sldId id="267" r:id="rId14"/>
    <p:sldId id="270" r:id="rId15"/>
    <p:sldId id="272" r:id="rId16"/>
    <p:sldId id="273" r:id="rId17"/>
    <p:sldId id="274" r:id="rId18"/>
    <p:sldId id="27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996633"/>
    <a:srgbClr val="684522"/>
    <a:srgbClr val="800000"/>
    <a:srgbClr val="2E0000"/>
    <a:srgbClr val="663300"/>
    <a:srgbClr val="00800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 autoAdjust="0"/>
    <p:restoredTop sz="94660"/>
  </p:normalViewPr>
  <p:slideViewPr>
    <p:cSldViewPr>
      <p:cViewPr varScale="1">
        <p:scale>
          <a:sx n="84" d="100"/>
          <a:sy n="84" d="100"/>
        </p:scale>
        <p:origin x="1454" y="1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544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171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18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6512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833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778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391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358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4871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6230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1577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EBA42-7C5E-4811-88CB-548BFA86CDDC}" type="datetimeFigureOut">
              <a:rPr lang="en-CA" smtClean="0"/>
              <a:t>3/21/16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B1A8F-CE60-40AF-9E15-1EBD90A1112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6716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orkaci.com/pdf/technotes/pressure_technical_notes.pdf" TargetMode="External"/><Relationship Id="rId3" Type="http://schemas.openxmlformats.org/officeDocument/2006/relationships/hyperlink" Target="https://www.google.com/patents/WO2010089715A1?cl=en&amp;dq=coffee+maker+sensor&amp;hl=en&amp;sa=X&amp;ved=0ahUKEwjXiYHV2c3LAhXKs4MKHYWmAjgQ6AEIHTAA" TargetMode="External"/><Relationship Id="rId7" Type="http://schemas.openxmlformats.org/officeDocument/2006/relationships/hyperlink" Target="http://globalnews.ca/news/2194391/electronic-waste-is-piling-up-heres-why-you-should-care/" TargetMode="External"/><Relationship Id="rId2" Type="http://schemas.openxmlformats.org/officeDocument/2006/relationships/hyperlink" Target="http://www.ni.com/white-paper/13654/en/#h3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uspto.gov/patents-getting-started/patent-basics/types-patent-applications/nonprovisional-utility-patent" TargetMode="External"/><Relationship Id="rId5" Type="http://schemas.openxmlformats.org/officeDocument/2006/relationships/hyperlink" Target="http://www.uspto.gov/patents-getting-started/patent-basics/types-patent-applications/utility-patent/patent-process-0" TargetMode="External"/><Relationship Id="rId4" Type="http://schemas.openxmlformats.org/officeDocument/2006/relationships/hyperlink" Target="https://www.tekscan.com/resources/ebook/load-cell-vs-force-senso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" y="1600200"/>
            <a:ext cx="8229600" cy="4953000"/>
          </a:xfrm>
          <a:ln>
            <a:noFill/>
          </a:ln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  <a:extrusionClr>
                <a:schemeClr val="accent1">
                  <a:lumMod val="60000"/>
                  <a:lumOff val="40000"/>
                </a:schemeClr>
              </a:extrusionClr>
            </a:sp3d>
          </a:bodyPr>
          <a:lstStyle/>
          <a:p>
            <a:pPr marL="0" indent="0" algn="ctr">
              <a:buNone/>
            </a:pPr>
            <a:r>
              <a:rPr lang="en-CA" sz="6000" dirty="0" smtClean="0">
                <a:solidFill>
                  <a:srgbClr val="FFFF00"/>
                </a:solidFill>
                <a:effectLst>
                  <a:glow rad="203200">
                    <a:srgbClr val="FF0000">
                      <a:alpha val="45000"/>
                    </a:srgbClr>
                  </a:glow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KCM1202ob Coffee Maker Redesign</a:t>
            </a:r>
          </a:p>
          <a:p>
            <a:pPr marL="0" indent="0" algn="ctr">
              <a:buNone/>
            </a:pPr>
            <a:endParaRPr lang="en-CA" dirty="0">
              <a:solidFill>
                <a:srgbClr val="FFFF00"/>
              </a:solidFill>
            </a:endParaRPr>
          </a:p>
          <a:p>
            <a:pPr marL="0" indent="0" algn="r">
              <a:buNone/>
            </a:pPr>
            <a:endParaRPr lang="en-CA" i="1" dirty="0" smtClean="0">
              <a:solidFill>
                <a:srgbClr val="FFFF00"/>
              </a:solidFill>
            </a:endParaRPr>
          </a:p>
          <a:p>
            <a:pPr marL="0" indent="0" algn="r">
              <a:buNone/>
            </a:pPr>
            <a:endParaRPr lang="en-CA" dirty="0">
              <a:solidFill>
                <a:srgbClr val="FFFF00"/>
              </a:solidFill>
            </a:endParaRPr>
          </a:p>
          <a:p>
            <a:pPr marL="0" indent="0" algn="r">
              <a:buNone/>
            </a:pPr>
            <a:r>
              <a:rPr lang="en-CA" sz="3600" i="1" dirty="0" smtClean="0">
                <a:solidFill>
                  <a:srgbClr val="FFFF00"/>
                </a:solidFill>
                <a:effectLst>
                  <a:glow rad="63500">
                    <a:srgbClr val="FFFF00">
                      <a:alpha val="40000"/>
                    </a:srgbClr>
                  </a:glow>
                </a:effectLst>
              </a:rPr>
              <a:t>By: Lester Tang, Samuel Yeung, Kureishi Shivanand, Anton </a:t>
            </a:r>
            <a:r>
              <a:rPr lang="en-CA" sz="3600" i="1" dirty="0" err="1" smtClean="0">
                <a:solidFill>
                  <a:srgbClr val="FFFF00"/>
                </a:solidFill>
                <a:effectLst>
                  <a:glow rad="63500">
                    <a:srgbClr val="FFFF00">
                      <a:alpha val="40000"/>
                    </a:srgbClr>
                  </a:glow>
                </a:effectLst>
              </a:rPr>
              <a:t>Suprun</a:t>
            </a:r>
            <a:r>
              <a:rPr lang="en-CA" sz="3600" i="1" dirty="0" smtClean="0">
                <a:solidFill>
                  <a:srgbClr val="FFFF00"/>
                </a:solidFill>
                <a:effectLst>
                  <a:glow rad="63500">
                    <a:srgbClr val="FFFF00">
                      <a:alpha val="40000"/>
                    </a:srgbClr>
                  </a:glow>
                </a:effectLst>
              </a:rPr>
              <a:t>, Yassin Ali</a:t>
            </a:r>
            <a:endParaRPr lang="en-CA" sz="3600" i="1" dirty="0">
              <a:solidFill>
                <a:srgbClr val="FFFF00"/>
              </a:solidFill>
              <a:effectLst>
                <a:glow rad="63500">
                  <a:srgbClr val="FFFF00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386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79" y="-17253"/>
            <a:ext cx="80264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478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dirty="0" smtClean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F0"/>
                </a:solidFill>
                <a:latin typeface="Bell MT" panose="02020503060305020303" pitchFamily="18" charset="0"/>
              </a:rPr>
              <a:t>Focus should be on:</a:t>
            </a:r>
          </a:p>
          <a:p>
            <a:pPr lvl="1"/>
            <a:r>
              <a:rPr lang="en-CA" dirty="0" smtClean="0">
                <a:solidFill>
                  <a:srgbClr val="00B0F0"/>
                </a:solidFill>
                <a:latin typeface="Bell MT" panose="02020503060305020303" pitchFamily="18" charset="0"/>
              </a:rPr>
              <a:t>Design costs</a:t>
            </a:r>
          </a:p>
          <a:p>
            <a:pPr lvl="1"/>
            <a:r>
              <a:rPr lang="en-CA" dirty="0" smtClean="0">
                <a:solidFill>
                  <a:srgbClr val="00B0F0"/>
                </a:solidFill>
                <a:latin typeface="Bell MT" panose="02020503060305020303" pitchFamily="18" charset="0"/>
              </a:rPr>
              <a:t>Visual Appeal</a:t>
            </a:r>
          </a:p>
          <a:p>
            <a:pPr marL="457200" lvl="1" indent="0">
              <a:buNone/>
            </a:pPr>
            <a:endParaRPr lang="en-CA" sz="1400" dirty="0">
              <a:solidFill>
                <a:srgbClr val="00B0F0"/>
              </a:solidFill>
            </a:endParaRPr>
          </a:p>
          <a:p>
            <a:pPr marL="57150" indent="0">
              <a:buNone/>
            </a:pPr>
            <a:r>
              <a:rPr lang="en-CA" dirty="0" smtClean="0">
                <a:solidFill>
                  <a:srgbClr val="00B0F0"/>
                </a:solidFill>
                <a:latin typeface="Bell MT" panose="02020503060305020303" pitchFamily="18" charset="0"/>
              </a:rPr>
              <a:t>Production                                                                   and delivery are                                                      easily dealt with                                                                               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0070C0"/>
                </a:solidFill>
                <a:latin typeface="Bell MT" panose="02020503060305020303" pitchFamily="18" charset="0"/>
              </a:rPr>
              <a:t>Finishing                        Touches</a:t>
            </a:r>
            <a:endParaRPr lang="en-CA" sz="5400" u="sng" dirty="0">
              <a:solidFill>
                <a:srgbClr val="0070C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42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FFC000"/>
                </a:solidFill>
                <a:latin typeface="Bell MT" panose="02020503060305020303" pitchFamily="18" charset="0"/>
              </a:rPr>
              <a:t>End User Impacts</a:t>
            </a:r>
            <a:endParaRPr lang="en-CA" sz="5400" u="sng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Pros:</a:t>
            </a:r>
          </a:p>
          <a:p>
            <a:pPr lvl="1"/>
            <a:r>
              <a:rPr lang="en-CA" sz="3200" dirty="0">
                <a:solidFill>
                  <a:srgbClr val="FFFF00"/>
                </a:solidFill>
                <a:latin typeface="Bell MT" panose="02020503060305020303" pitchFamily="18" charset="0"/>
              </a:rPr>
              <a:t>Safer, cleanlier </a:t>
            </a:r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experience</a:t>
            </a:r>
            <a:endParaRPr lang="en-CA" sz="3200" dirty="0" smtClean="0">
              <a:solidFill>
                <a:srgbClr val="FFFF00"/>
              </a:solidFill>
              <a:latin typeface="Bell MT" panose="02020503060305020303" pitchFamily="18" charset="0"/>
            </a:endParaRP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Stronger </a:t>
            </a:r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user interface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Cons</a:t>
            </a: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:</a:t>
            </a: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Price increase for new design</a:t>
            </a: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Change to frame size</a:t>
            </a:r>
          </a:p>
          <a:p>
            <a:endParaRPr lang="en-CA" dirty="0">
              <a:latin typeface="Bell MT" panose="02020503060305020303" pitchFamily="18" charset="0"/>
            </a:endParaRPr>
          </a:p>
        </p:txBody>
      </p:sp>
      <p:pic>
        <p:nvPicPr>
          <p:cNvPr id="7170" name="Picture 2" descr="C:\Users\Samuel\AppData\Local\Microsoft\Windows\INetCache\IE\QTVKUM8R\raemi-Check-mark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52600"/>
            <a:ext cx="2324116" cy="2153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Samuel\AppData\Local\Microsoft\Windows\INetCache\IE\G2MRW6CI\PngMedium-X-icon-10336[1]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392" y="4114800"/>
            <a:ext cx="1371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6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97922"/>
            <a:ext cx="4333875" cy="5781852"/>
          </a:xfrm>
          <a:prstGeom prst="rect">
            <a:avLst/>
          </a:prstGeom>
          <a:noFill/>
          <a:ln>
            <a:noFill/>
          </a:ln>
          <a:effectLst>
            <a:glow rad="1155700">
              <a:schemeClr val="tx1"/>
            </a:glow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FFC000"/>
                </a:solidFill>
                <a:latin typeface="Bell MT" panose="02020503060305020303" pitchFamily="18" charset="0"/>
              </a:rPr>
              <a:t>Safety</a:t>
            </a:r>
            <a:endParaRPr lang="en-CA" sz="5400" u="sng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Sensor operates on low 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power</a:t>
            </a:r>
          </a:p>
          <a:p>
            <a:pPr marL="0" indent="0">
              <a:buNone/>
            </a:pPr>
            <a:endParaRPr lang="en-CA" dirty="0" smtClean="0">
              <a:solidFill>
                <a:srgbClr val="FFFF0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Designed to prevent                                  hazardous spills</a:t>
            </a:r>
          </a:p>
          <a:p>
            <a:endParaRPr lang="en-CA" dirty="0" smtClean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  <a:p>
            <a:endParaRPr lang="en-CA" dirty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77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2361858"/>
            <a:ext cx="3607279" cy="3429341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FFC000"/>
                </a:solidFill>
                <a:latin typeface="Bell MT" panose="02020503060305020303" pitchFamily="18" charset="0"/>
              </a:rPr>
              <a:t>Innovations                                 in Coffee</a:t>
            </a:r>
            <a:r>
              <a:rPr lang="en-CA" sz="5400" u="sng" dirty="0">
                <a:solidFill>
                  <a:srgbClr val="FFC000"/>
                </a:solidFill>
                <a:latin typeface="Bell MT" panose="02020503060305020303" pitchFamily="18" charset="0"/>
              </a:rPr>
              <a:t> </a:t>
            </a:r>
            <a:r>
              <a:rPr lang="en-CA" sz="5400" u="sng" dirty="0" smtClean="0">
                <a:solidFill>
                  <a:srgbClr val="FFC000"/>
                </a:solidFill>
                <a:latin typeface="Bell MT" panose="02020503060305020303" pitchFamily="18" charset="0"/>
              </a:rPr>
              <a:t>Making</a:t>
            </a:r>
            <a:endParaRPr lang="en-CA" sz="5400" u="sng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rgbClr val="FFFF00"/>
                </a:solidFill>
                <a:latin typeface="Bell MT" panose="02020503060305020303" pitchFamily="18" charset="0"/>
              </a:rPr>
              <a:t>Designs are becoming                                       more user-friendly</a:t>
            </a: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Better brew for less work</a:t>
            </a: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More coffee variety</a:t>
            </a:r>
          </a:p>
          <a:p>
            <a:pPr lvl="1"/>
            <a:r>
              <a:rPr lang="en-CA" sz="3200" dirty="0" smtClean="0">
                <a:solidFill>
                  <a:srgbClr val="FFFF00"/>
                </a:solidFill>
                <a:latin typeface="Bell MT" panose="02020503060305020303" pitchFamily="18" charset="0"/>
              </a:rPr>
              <a:t>14 cups at the touch                                                    of a button</a:t>
            </a:r>
          </a:p>
          <a:p>
            <a:pPr lvl="1"/>
            <a:endParaRPr lang="en-CA" sz="3200" dirty="0" smtClean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  <a:p>
            <a:pPr lvl="1"/>
            <a:endParaRPr lang="en-CA" sz="3200" dirty="0" smtClean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  <a:p>
            <a:endParaRPr lang="en-CA" dirty="0">
              <a:solidFill>
                <a:schemeClr val="accent6">
                  <a:lumMod val="60000"/>
                  <a:lumOff val="40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27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517" y="2423318"/>
            <a:ext cx="4392283" cy="2971800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>
                <a:solidFill>
                  <a:srgbClr val="006600"/>
                </a:solidFill>
                <a:latin typeface="Bell MT" panose="02020503060305020303" pitchFamily="18" charset="0"/>
              </a:rPr>
              <a:t>Electronic Waste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62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41.8 million metric tonnes of </a:t>
            </a: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electronic </a:t>
            </a: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waste was </a:t>
            </a: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generated </a:t>
            </a: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in </a:t>
            </a: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2014</a:t>
            </a:r>
          </a:p>
          <a:p>
            <a:pPr marL="0" indent="0">
              <a:buNone/>
            </a:pPr>
            <a:endParaRPr lang="en-CA" dirty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12.8 million tonnes is </a:t>
            </a: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composed </a:t>
            </a: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of small </a:t>
            </a: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electronic </a:t>
            </a:r>
            <a:r>
              <a:rPr lang="en-CA" dirty="0">
                <a:solidFill>
                  <a:srgbClr val="00B050"/>
                </a:solidFill>
                <a:latin typeface="Bell MT" panose="02020503060305020303" pitchFamily="18" charset="0"/>
              </a:rPr>
              <a:t>equipment </a:t>
            </a:r>
          </a:p>
          <a:p>
            <a:pPr marL="0" indent="0">
              <a:buNone/>
            </a:pPr>
            <a:endParaRPr lang="en-CA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4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0776" y="1752600"/>
            <a:ext cx="4706024" cy="2438400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rgbClr val="006600"/>
                </a:solidFill>
                <a:latin typeface="Bell MT" panose="02020503060305020303" pitchFamily="18" charset="0"/>
              </a:rPr>
              <a:t>Electronic Waste</a:t>
            </a:r>
            <a:endParaRPr lang="en-CA" sz="5400" u="sng" dirty="0">
              <a:solidFill>
                <a:srgbClr val="0066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1 in 3 households in 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North America own 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a coffee maker</a:t>
            </a:r>
          </a:p>
          <a:p>
            <a:pPr marL="0" indent="0">
              <a:buNone/>
            </a:pP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Adding a sensor to a coffee maker will have almost negligible effect on the amounts of electronic waste</a:t>
            </a:r>
          </a:p>
          <a:p>
            <a:pPr marL="0" indent="0">
              <a:buNone/>
            </a:pPr>
            <a:endParaRPr lang="en-CA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75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rgbClr val="006600"/>
                </a:solidFill>
                <a:latin typeface="Bell MT" panose="02020503060305020303" pitchFamily="18" charset="0"/>
              </a:rPr>
              <a:t>Electronic Waste</a:t>
            </a:r>
            <a:endParaRPr lang="en-CA" sz="5400" u="sng" dirty="0">
              <a:solidFill>
                <a:srgbClr val="0066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62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Sensors can be salvaged, recycled and reused </a:t>
            </a:r>
          </a:p>
          <a:p>
            <a:pPr marL="0" indent="0">
              <a:buNone/>
            </a:pPr>
            <a:endParaRPr lang="en-CA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50" y="2514600"/>
            <a:ext cx="7200900" cy="3326816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63178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2819400"/>
            <a:ext cx="4505325" cy="255270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rgbClr val="006600"/>
                </a:solidFill>
                <a:latin typeface="Bell MT" panose="02020503060305020303" pitchFamily="18" charset="0"/>
              </a:rPr>
              <a:t>Sensor Production</a:t>
            </a:r>
            <a:endParaRPr lang="en-CA" sz="5400" u="sng" dirty="0">
              <a:solidFill>
                <a:srgbClr val="0066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6237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Recycled materials can be used in order to produce the sensor</a:t>
            </a:r>
          </a:p>
          <a:p>
            <a:pPr marL="0" indent="0">
              <a:buNone/>
            </a:pPr>
            <a:endParaRPr lang="en-CA" dirty="0" smtClean="0">
              <a:solidFill>
                <a:srgbClr val="00B05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This will reduce its 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impact on the 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00B050"/>
                </a:solidFill>
                <a:latin typeface="Bell MT" panose="02020503060305020303" pitchFamily="18" charset="0"/>
              </a:rPr>
              <a:t>environment </a:t>
            </a:r>
            <a:endParaRPr lang="en-CA" dirty="0">
              <a:solidFill>
                <a:srgbClr val="00B05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06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chemeClr val="bg1"/>
                </a:solidFill>
                <a:latin typeface="Bell MT" panose="02020503060305020303" pitchFamily="18" charset="0"/>
              </a:rPr>
              <a:t>References</a:t>
            </a:r>
            <a:endParaRPr lang="en-CA" sz="5400" u="sng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000" dirty="0">
                <a:solidFill>
                  <a:schemeClr val="bg1"/>
                </a:solidFill>
                <a:hlinkClick r:id="rId2"/>
              </a:rPr>
              <a:t>http://www.ni.com/white-paper/13654/en/#</a:t>
            </a:r>
            <a:r>
              <a:rPr lang="en-CA" sz="2000" dirty="0" smtClean="0">
                <a:solidFill>
                  <a:schemeClr val="bg1"/>
                </a:solidFill>
                <a:hlinkClick r:id="rId2"/>
              </a:rPr>
              <a:t>h36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CA" sz="2000" dirty="0" smtClean="0">
                <a:solidFill>
                  <a:schemeClr val="bg1"/>
                </a:solidFill>
                <a:hlinkClick r:id="rId3"/>
              </a:rPr>
              <a:t>www.google.com/patents/WO2010089715A1?cl=en&amp;dq=coffee+maker+sensor&amp;hl=en&amp;sa=X&amp;ved=0ahUKEwjXiYHV2c3LAhXKs4MKHYWmAjgQ6AEIHTAA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 smtClean="0">
                <a:solidFill>
                  <a:schemeClr val="bg1"/>
                </a:solidFill>
                <a:hlinkClick r:id="rId4"/>
              </a:rPr>
              <a:t>https</a:t>
            </a:r>
            <a:r>
              <a:rPr lang="en-CA" sz="2000" dirty="0">
                <a:solidFill>
                  <a:schemeClr val="bg1"/>
                </a:solidFill>
                <a:hlinkClick r:id="rId4"/>
              </a:rPr>
              <a:t>://</a:t>
            </a:r>
            <a:r>
              <a:rPr lang="en-CA" sz="2000" dirty="0" smtClean="0">
                <a:solidFill>
                  <a:schemeClr val="bg1"/>
                </a:solidFill>
                <a:hlinkClick r:id="rId4"/>
              </a:rPr>
              <a:t>www.tekscan.com/resources/ebook/load-cell-vs-force-sensor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 smtClean="0">
                <a:solidFill>
                  <a:schemeClr val="bg1"/>
                </a:solidFill>
                <a:hlinkClick r:id="rId5"/>
              </a:rPr>
              <a:t>http</a:t>
            </a:r>
            <a:r>
              <a:rPr lang="en-CA" sz="2000" dirty="0">
                <a:solidFill>
                  <a:schemeClr val="bg1"/>
                </a:solidFill>
                <a:hlinkClick r:id="rId5"/>
              </a:rPr>
              <a:t>://</a:t>
            </a:r>
            <a:r>
              <a:rPr lang="en-CA" sz="2000" dirty="0" smtClean="0">
                <a:solidFill>
                  <a:schemeClr val="bg1"/>
                </a:solidFill>
                <a:hlinkClick r:id="rId5"/>
              </a:rPr>
              <a:t>www.uspto.gov/patents-getting-started/patent-basics/types-patent-applications/utility-patent/patent-process-0</a:t>
            </a:r>
            <a:endParaRPr lang="en-CA" sz="2000" dirty="0" smtClean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  <a:hlinkClick r:id="rId6"/>
              </a:rPr>
              <a:t>http://</a:t>
            </a:r>
            <a:r>
              <a:rPr lang="en-CA" sz="2000" dirty="0" smtClean="0">
                <a:solidFill>
                  <a:schemeClr val="bg1"/>
                </a:solidFill>
                <a:hlinkClick r:id="rId6"/>
              </a:rPr>
              <a:t>www.uspto.gov/patents-getting-started/patent-basics/types-patent-applications/nonprovisional-utility-patent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 smtClean="0">
                <a:solidFill>
                  <a:schemeClr val="bg1"/>
                </a:solidFill>
                <a:hlinkClick r:id="rId7"/>
              </a:rPr>
              <a:t>http</a:t>
            </a:r>
            <a:r>
              <a:rPr lang="en-CA" sz="2000" dirty="0">
                <a:solidFill>
                  <a:schemeClr val="bg1"/>
                </a:solidFill>
                <a:hlinkClick r:id="rId7"/>
              </a:rPr>
              <a:t>://globalnews.ca/news/2194391/electronic-waste-is-piling-up-heres-why-you-should-care</a:t>
            </a:r>
            <a:r>
              <a:rPr lang="en-CA" sz="2000" dirty="0" smtClean="0">
                <a:solidFill>
                  <a:schemeClr val="bg1"/>
                </a:solidFill>
                <a:hlinkClick r:id="rId7"/>
              </a:rPr>
              <a:t>/</a:t>
            </a:r>
            <a:endParaRPr lang="en-CA" sz="2000" dirty="0">
              <a:solidFill>
                <a:schemeClr val="bg1"/>
              </a:solidFill>
            </a:endParaRPr>
          </a:p>
          <a:p>
            <a:r>
              <a:rPr lang="en-CA" sz="2000" dirty="0">
                <a:solidFill>
                  <a:schemeClr val="bg1"/>
                </a:solidFill>
                <a:hlinkClick r:id="rId8"/>
              </a:rPr>
              <a:t>http://</a:t>
            </a:r>
            <a:r>
              <a:rPr lang="en-CA" sz="2000" dirty="0" smtClean="0">
                <a:solidFill>
                  <a:schemeClr val="bg1"/>
                </a:solidFill>
                <a:hlinkClick r:id="rId8"/>
              </a:rPr>
              <a:t>www.workaci.com/pdf/technotes/pressure_technical_notes.pdf</a:t>
            </a:r>
            <a:endParaRPr lang="en-CA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452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332" y="838200"/>
            <a:ext cx="5450456" cy="4481254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684522"/>
                </a:solidFill>
                <a:latin typeface="Bell MT" panose="02020503060305020303" pitchFamily="18" charset="0"/>
              </a:rPr>
              <a:t>Design Impacts</a:t>
            </a:r>
            <a:endParaRPr lang="en-CA" sz="5400" u="sng" dirty="0">
              <a:solidFill>
                <a:srgbClr val="684522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4760" y="4343400"/>
            <a:ext cx="8229600" cy="2392363"/>
          </a:xfr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endParaRPr lang="en-CA" dirty="0" smtClean="0"/>
          </a:p>
          <a:p>
            <a:pPr marL="0" indent="0">
              <a:buNone/>
            </a:pPr>
            <a:endParaRPr lang="en-CA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CA" dirty="0" smtClean="0">
                <a:solidFill>
                  <a:srgbClr val="996633"/>
                </a:solidFill>
                <a:effectLst>
                  <a:glow rad="393700">
                    <a:srgbClr val="684522">
                      <a:alpha val="65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ll MT" panose="02020503060305020303" pitchFamily="18" charset="0"/>
              </a:rPr>
              <a:t>Coffee is more than a Drink</a:t>
            </a:r>
          </a:p>
          <a:p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20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rgbClr val="684522"/>
                </a:solidFill>
                <a:latin typeface="Bell MT" panose="02020503060305020303" pitchFamily="18" charset="0"/>
              </a:rPr>
              <a:t>Design Impacts</a:t>
            </a:r>
            <a:endParaRPr lang="en-CA" sz="5400" u="sng" dirty="0">
              <a:solidFill>
                <a:srgbClr val="684522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5434934"/>
            <a:ext cx="7543800" cy="1173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dirty="0" smtClean="0">
                <a:solidFill>
                  <a:srgbClr val="996633"/>
                </a:solidFill>
                <a:effectLst>
                  <a:glow rad="393700">
                    <a:srgbClr val="684522">
                      <a:alpha val="65000"/>
                    </a:srgbClr>
                  </a:glow>
                </a:effectLst>
                <a:latin typeface="Bell MT" panose="02020503060305020303" pitchFamily="18" charset="0"/>
              </a:rPr>
              <a:t>Communication matters</a:t>
            </a:r>
            <a:endParaRPr lang="en-CA" dirty="0">
              <a:solidFill>
                <a:srgbClr val="996633"/>
              </a:solidFill>
              <a:effectLst>
                <a:glow rad="393700">
                  <a:srgbClr val="684522">
                    <a:alpha val="65000"/>
                  </a:srgbClr>
                </a:glow>
              </a:effectLst>
              <a:latin typeface="Bell MT" panose="02020503060305020303" pitchFamily="18" charset="0"/>
            </a:endParaRPr>
          </a:p>
        </p:txBody>
      </p:sp>
      <p:pic>
        <p:nvPicPr>
          <p:cNvPr id="1026" name="Picture 2" descr="http://www.creativitycoffee.com/wp-content/uploads/WhatIsCreativityCoffe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1310608"/>
            <a:ext cx="6191250" cy="4124326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454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rnrassociates.com/wordpress/wp-content/uploads/2012/06/coffee_concept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295400"/>
            <a:ext cx="4915344" cy="3686508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CA" sz="5400" u="sng" dirty="0" smtClean="0">
                <a:solidFill>
                  <a:srgbClr val="684522"/>
                </a:solidFill>
                <a:latin typeface="Bell MT" panose="02020503060305020303" pitchFamily="18" charset="0"/>
              </a:rPr>
              <a:t>Design Impacts</a:t>
            </a:r>
            <a:endParaRPr lang="en-CA" sz="5400" u="sng" dirty="0">
              <a:solidFill>
                <a:srgbClr val="684522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075904"/>
            <a:ext cx="8229600" cy="2057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dirty="0" smtClean="0">
                <a:solidFill>
                  <a:srgbClr val="996633"/>
                </a:solidFill>
                <a:effectLst>
                  <a:glow rad="393700">
                    <a:srgbClr val="684522">
                      <a:alpha val="65000"/>
                    </a:srgbClr>
                  </a:glow>
                </a:effectLst>
                <a:latin typeface="Bell MT" panose="02020503060305020303" pitchFamily="18" charset="0"/>
              </a:rPr>
              <a:t>Design is a vehicle for communication</a:t>
            </a:r>
            <a:endParaRPr lang="en-CA" dirty="0">
              <a:solidFill>
                <a:srgbClr val="996633"/>
              </a:solidFill>
              <a:effectLst>
                <a:glow rad="393700">
                  <a:srgbClr val="684522">
                    <a:alpha val="65000"/>
                  </a:srgbClr>
                </a:glow>
              </a:effectLst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460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3313"/>
            <a:ext cx="3276600" cy="6020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CA" dirty="0" smtClean="0">
              <a:solidFill>
                <a:srgbClr val="FF0000"/>
              </a:solidFill>
            </a:endParaRP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Sensor needs to </a:t>
            </a:r>
            <a:r>
              <a:rPr lang="en-CA" dirty="0">
                <a:solidFill>
                  <a:srgbClr val="FF0000"/>
                </a:solidFill>
                <a:latin typeface="Bell MT" panose="02020503060305020303" pitchFamily="18" charset="0"/>
              </a:rPr>
              <a:t>fit into </a:t>
            </a: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                                               the bottom </a:t>
            </a:r>
            <a:r>
              <a:rPr lang="en-CA" dirty="0">
                <a:solidFill>
                  <a:srgbClr val="FF0000"/>
                </a:solidFill>
                <a:latin typeface="Bell MT" panose="02020503060305020303" pitchFamily="18" charset="0"/>
              </a:rPr>
              <a:t>of </a:t>
            </a: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the carafe</a:t>
            </a:r>
          </a:p>
          <a:p>
            <a:pPr lvl="0"/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Sensor technology                                                 </a:t>
            </a:r>
            <a:r>
              <a:rPr lang="en-CA" dirty="0">
                <a:solidFill>
                  <a:srgbClr val="FF0000"/>
                </a:solidFill>
                <a:latin typeface="Bell MT" panose="02020503060305020303" pitchFamily="18" charset="0"/>
              </a:rPr>
              <a:t>already </a:t>
            </a: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known</a:t>
            </a:r>
          </a:p>
          <a:p>
            <a:pPr lvl="0"/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0" lvl="0" indent="0">
              <a:buNone/>
            </a:pPr>
            <a:r>
              <a:rPr lang="en-CA" dirty="0">
                <a:solidFill>
                  <a:srgbClr val="FF0000"/>
                </a:solidFill>
                <a:latin typeface="Bell MT" panose="02020503060305020303" pitchFamily="18" charset="0"/>
              </a:rPr>
              <a:t>Load cell </a:t>
            </a: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sensors and force sensors </a:t>
            </a: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can measure </a:t>
            </a:r>
            <a:r>
              <a:rPr lang="en-CA" dirty="0">
                <a:solidFill>
                  <a:srgbClr val="FF0000"/>
                </a:solidFill>
                <a:latin typeface="Bell MT" panose="02020503060305020303" pitchFamily="18" charset="0"/>
              </a:rPr>
              <a:t>force</a:t>
            </a:r>
          </a:p>
          <a:p>
            <a:endParaRPr lang="en-CA" dirty="0">
              <a:solidFill>
                <a:srgbClr val="FF00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C00000"/>
                </a:solidFill>
                <a:latin typeface="Bell MT" panose="02020503060305020303" pitchFamily="18" charset="0"/>
              </a:rPr>
              <a:t>Technological </a:t>
            </a:r>
            <a:br>
              <a:rPr lang="en-CA" sz="5400" u="sng" dirty="0" smtClean="0">
                <a:solidFill>
                  <a:srgbClr val="C00000"/>
                </a:solidFill>
                <a:latin typeface="Bell MT" panose="02020503060305020303" pitchFamily="18" charset="0"/>
              </a:rPr>
            </a:br>
            <a:r>
              <a:rPr lang="en-CA" sz="5400" u="sng" dirty="0" smtClean="0">
                <a:solidFill>
                  <a:srgbClr val="C00000"/>
                </a:solidFill>
                <a:latin typeface="Bell MT" panose="02020503060305020303" pitchFamily="18" charset="0"/>
              </a:rPr>
              <a:t>Impacts</a:t>
            </a:r>
            <a:endParaRPr lang="en-CA" sz="5400" u="sng" dirty="0">
              <a:solidFill>
                <a:srgbClr val="C0000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37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0"/>
            <a:ext cx="3988898" cy="3517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776" y="3810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C00000"/>
                </a:solidFill>
                <a:latin typeface="Bell MT" panose="02020503060305020303" pitchFamily="18" charset="0"/>
              </a:rPr>
              <a:t>Costs                                          &amp; Availability</a:t>
            </a:r>
            <a:endParaRPr lang="en-CA" sz="5400" u="sng" dirty="0">
              <a:solidFill>
                <a:srgbClr val="C000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6" y="2209800"/>
            <a:ext cx="8229600" cy="3916363"/>
          </a:xfrm>
        </p:spPr>
        <p:txBody>
          <a:bodyPr/>
          <a:lstStyle/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Sensors need to be:</a:t>
            </a:r>
          </a:p>
          <a:p>
            <a:pPr lvl="1"/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Small</a:t>
            </a:r>
          </a:p>
          <a:p>
            <a:pPr lvl="1"/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Common</a:t>
            </a:r>
          </a:p>
          <a:p>
            <a:pPr lvl="1"/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Cheap</a:t>
            </a:r>
          </a:p>
          <a:p>
            <a:pPr marL="0" indent="0">
              <a:buNone/>
            </a:pPr>
            <a:endParaRPr lang="en-CA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Each sensor has their own advantages</a:t>
            </a:r>
          </a:p>
          <a:p>
            <a:pPr mar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And disadvantages</a:t>
            </a:r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3" r="21072"/>
          <a:stretch/>
        </p:blipFill>
        <p:spPr>
          <a:xfrm>
            <a:off x="6858000" y="3143849"/>
            <a:ext cx="2362200" cy="371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22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362" y="457200"/>
            <a:ext cx="4133850" cy="619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C00000"/>
                </a:solidFill>
                <a:latin typeface="Bell MT" panose="02020503060305020303" pitchFamily="18" charset="0"/>
              </a:rPr>
              <a:t>Patents</a:t>
            </a:r>
            <a:endParaRPr lang="en-CA" sz="5400" u="sng" dirty="0">
              <a:solidFill>
                <a:srgbClr val="C0000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2437"/>
            <a:ext cx="8229600" cy="4525963"/>
          </a:xfrm>
        </p:spPr>
        <p:txBody>
          <a:bodyPr/>
          <a:lstStyle/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Design may conflict with                                  existing patents</a:t>
            </a:r>
          </a:p>
          <a:p>
            <a:pPr marL="0" lvl="0" indent="0">
              <a:buNone/>
            </a:pPr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Many sensory patents                                     already exist</a:t>
            </a:r>
          </a:p>
          <a:p>
            <a:pPr marL="0" lvl="0" indent="0">
              <a:buNone/>
            </a:pPr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Patent process consists of</a:t>
            </a:r>
          </a:p>
          <a:p>
            <a:pPr marL="0" lvl="0" indent="0">
              <a:buNone/>
            </a:pPr>
            <a:r>
              <a:rPr lang="en-CA" dirty="0" smtClean="0">
                <a:solidFill>
                  <a:srgbClr val="FF0000"/>
                </a:solidFill>
                <a:latin typeface="Bell MT" panose="02020503060305020303" pitchFamily="18" charset="0"/>
              </a:rPr>
              <a:t>13 detailed steps</a:t>
            </a:r>
          </a:p>
          <a:p>
            <a:pPr marL="0" lvl="0" indent="0">
              <a:buNone/>
            </a:pPr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pPr marL="0" lvl="0" indent="0">
              <a:buNone/>
            </a:pPr>
            <a:endParaRPr lang="en-CA" dirty="0">
              <a:solidFill>
                <a:srgbClr val="FF0000"/>
              </a:solidFill>
              <a:latin typeface="Bell MT" panose="02020503060305020303" pitchFamily="18" charset="0"/>
            </a:endParaRPr>
          </a:p>
          <a:p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31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9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066800"/>
            <a:ext cx="57912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752600"/>
            <a:ext cx="411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dirty="0">
                <a:solidFill>
                  <a:srgbClr val="00B0F0"/>
                </a:solidFill>
                <a:latin typeface="Bell MT" panose="02020503060305020303" pitchFamily="18" charset="0"/>
              </a:rPr>
              <a:t>Information </a:t>
            </a:r>
            <a:r>
              <a:rPr lang="en-CA" dirty="0" smtClean="0">
                <a:solidFill>
                  <a:srgbClr val="00B0F0"/>
                </a:solidFill>
                <a:latin typeface="Bell MT" panose="02020503060305020303" pitchFamily="18" charset="0"/>
              </a:rPr>
              <a:t>already known</a:t>
            </a:r>
          </a:p>
          <a:p>
            <a:pPr algn="l"/>
            <a:endParaRPr lang="en-CA" sz="20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algn="l"/>
            <a:r>
              <a:rPr lang="en-CA" dirty="0">
                <a:solidFill>
                  <a:srgbClr val="00B0F0"/>
                </a:solidFill>
                <a:latin typeface="Bell MT" panose="02020503060305020303" pitchFamily="18" charset="0"/>
              </a:rPr>
              <a:t>No need to waste time 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25570" y="3810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CA" sz="5400" u="sng" dirty="0" smtClean="0">
                <a:solidFill>
                  <a:srgbClr val="0070C0"/>
                </a:solidFill>
                <a:latin typeface="Bell MT" panose="02020503060305020303" pitchFamily="18" charset="0"/>
              </a:rPr>
              <a:t>Implementation Impacts</a:t>
            </a:r>
            <a:endParaRPr lang="en-CA" sz="5400" u="sng" dirty="0">
              <a:solidFill>
                <a:srgbClr val="0070C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44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7238" y="533401"/>
            <a:ext cx="4615132" cy="632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CA" sz="5400" u="sng" dirty="0" smtClean="0">
                <a:solidFill>
                  <a:srgbClr val="0070C0"/>
                </a:solidFill>
                <a:latin typeface="Bell MT" panose="02020503060305020303" pitchFamily="18" charset="0"/>
              </a:rPr>
              <a:t>Prototyping                         &amp; Testing</a:t>
            </a:r>
            <a:endParaRPr lang="en-CA" sz="5400" u="sng" dirty="0">
              <a:solidFill>
                <a:srgbClr val="0070C0"/>
              </a:solidFill>
              <a:latin typeface="Bell MT" panose="020205030603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438" y="2332037"/>
            <a:ext cx="4114800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CA" sz="8000" dirty="0" smtClean="0">
                <a:solidFill>
                  <a:srgbClr val="00B0F0"/>
                </a:solidFill>
                <a:latin typeface="Bell MT" panose="02020503060305020303" pitchFamily="18" charset="0"/>
              </a:rPr>
              <a:t>Re-Design new machine base</a:t>
            </a:r>
          </a:p>
          <a:p>
            <a:pPr marL="0" indent="0">
              <a:buNone/>
            </a:pPr>
            <a:endParaRPr lang="en-CA" sz="80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sz="8000" dirty="0" smtClean="0">
                <a:solidFill>
                  <a:srgbClr val="00B0F0"/>
                </a:solidFill>
                <a:latin typeface="Bell MT" panose="02020503060305020303" pitchFamily="18" charset="0"/>
              </a:rPr>
              <a:t>Ensure </a:t>
            </a:r>
            <a:r>
              <a:rPr lang="en-CA" sz="8000" dirty="0">
                <a:solidFill>
                  <a:srgbClr val="00B0F0"/>
                </a:solidFill>
                <a:latin typeface="Bell MT" panose="02020503060305020303" pitchFamily="18" charset="0"/>
              </a:rPr>
              <a:t>good reaction                                               time</a:t>
            </a:r>
          </a:p>
          <a:p>
            <a:pPr marL="0" indent="0">
              <a:buNone/>
            </a:pPr>
            <a:endParaRPr lang="en-CA" sz="8000" dirty="0">
              <a:solidFill>
                <a:srgbClr val="00B0F0"/>
              </a:solidFill>
              <a:latin typeface="Bell MT" panose="02020503060305020303" pitchFamily="18" charset="0"/>
            </a:endParaRPr>
          </a:p>
          <a:p>
            <a:pPr marL="0" indent="0">
              <a:buNone/>
            </a:pPr>
            <a:r>
              <a:rPr lang="en-CA" sz="8000" dirty="0">
                <a:solidFill>
                  <a:srgbClr val="00B0F0"/>
                </a:solidFill>
                <a:latin typeface="Bell MT" panose="02020503060305020303" pitchFamily="18" charset="0"/>
              </a:rPr>
              <a:t>Able to sense the                                                   weight of carafe</a:t>
            </a:r>
          </a:p>
          <a:p>
            <a:pPr marL="0" indent="0">
              <a:buNone/>
            </a:pPr>
            <a:endParaRPr lang="en-CA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02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316</Words>
  <Application>Microsoft Office PowerPoint</Application>
  <PresentationFormat>On-screen Show (4:3)</PresentationFormat>
  <Paragraphs>103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Black</vt:lpstr>
      <vt:lpstr>Bell MT</vt:lpstr>
      <vt:lpstr>Calibri</vt:lpstr>
      <vt:lpstr>Office Theme</vt:lpstr>
      <vt:lpstr>PowerPoint Presentation</vt:lpstr>
      <vt:lpstr>Design Impacts</vt:lpstr>
      <vt:lpstr>Design Impacts</vt:lpstr>
      <vt:lpstr>Design Impacts</vt:lpstr>
      <vt:lpstr>Technological  Impacts</vt:lpstr>
      <vt:lpstr>Costs                                          &amp; Availability</vt:lpstr>
      <vt:lpstr>Patents</vt:lpstr>
      <vt:lpstr>PowerPoint Presentation</vt:lpstr>
      <vt:lpstr>Prototyping                         &amp; Testing</vt:lpstr>
      <vt:lpstr>Finishing                        Touches</vt:lpstr>
      <vt:lpstr>End User Impacts</vt:lpstr>
      <vt:lpstr>Safety</vt:lpstr>
      <vt:lpstr>Innovations                                 in Coffee Making</vt:lpstr>
      <vt:lpstr>Electronic Waste</vt:lpstr>
      <vt:lpstr>Electronic Waste</vt:lpstr>
      <vt:lpstr>Electronic Waste</vt:lpstr>
      <vt:lpstr>Sensor Production</vt:lpstr>
      <vt:lpstr>References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</dc:creator>
  <cp:lastModifiedBy>Sachin</cp:lastModifiedBy>
  <cp:revision>68</cp:revision>
  <dcterms:created xsi:type="dcterms:W3CDTF">2016-03-19T07:28:50Z</dcterms:created>
  <dcterms:modified xsi:type="dcterms:W3CDTF">2016-03-21T12:37:44Z</dcterms:modified>
</cp:coreProperties>
</file>

<file path=docProps/thumbnail.jpeg>
</file>